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5"/>
  </p:notesMasterIdLst>
  <p:handoutMasterIdLst>
    <p:handoutMasterId r:id="rId36"/>
  </p:handoutMasterIdLst>
  <p:sldIdLst>
    <p:sldId id="256" r:id="rId6"/>
    <p:sldId id="269" r:id="rId7"/>
    <p:sldId id="276" r:id="rId8"/>
    <p:sldId id="278" r:id="rId9"/>
    <p:sldId id="287" r:id="rId10"/>
    <p:sldId id="279" r:id="rId11"/>
    <p:sldId id="271" r:id="rId12"/>
    <p:sldId id="288" r:id="rId13"/>
    <p:sldId id="289" r:id="rId14"/>
    <p:sldId id="290" r:id="rId15"/>
    <p:sldId id="274" r:id="rId16"/>
    <p:sldId id="270" r:id="rId17"/>
    <p:sldId id="272" r:id="rId18"/>
    <p:sldId id="275" r:id="rId19"/>
    <p:sldId id="293" r:id="rId20"/>
    <p:sldId id="268" r:id="rId21"/>
    <p:sldId id="292" r:id="rId22"/>
    <p:sldId id="291" r:id="rId23"/>
    <p:sldId id="294" r:id="rId24"/>
    <p:sldId id="296" r:id="rId25"/>
    <p:sldId id="377" r:id="rId26"/>
    <p:sldId id="280" r:id="rId27"/>
    <p:sldId id="281" r:id="rId28"/>
    <p:sldId id="282" r:id="rId29"/>
    <p:sldId id="284" r:id="rId30"/>
    <p:sldId id="285" r:id="rId31"/>
    <p:sldId id="286" r:id="rId32"/>
    <p:sldId id="267" r:id="rId33"/>
    <p:sldId id="277" r:id="rId34"/>
  </p:sldIdLst>
  <p:sldSz cx="12192000" cy="6858000"/>
  <p:notesSz cx="7010400" cy="92964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84"/>
    <p:restoredTop sz="87601"/>
  </p:normalViewPr>
  <p:slideViewPr>
    <p:cSldViewPr snapToGrid="0" snapToObjects="1">
      <p:cViewPr varScale="1">
        <p:scale>
          <a:sx n="168" d="100"/>
          <a:sy n="168" d="100"/>
        </p:scale>
        <p:origin x="298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9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AUpN5kfiL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shstencils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6397" TargetMode="External"/><Relationship Id="rId2" Type="http://schemas.openxmlformats.org/officeDocument/2006/relationships/hyperlink" Target="https://www.amazon.com/FrSky-Hall-Sensor-gimbal-Taranis/dp/B06Y4YZ958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F2A-5053-E345-B591-4F854C6C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Optical Inspection (AOI)</a:t>
            </a:r>
            <a:br>
              <a:rPr lang="en-US" dirty="0"/>
            </a:br>
            <a:r>
              <a:rPr lang="en-US" dirty="0"/>
              <a:t>for Part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D2DDF-36C4-154C-9141-74AE331929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Many parts have high-contrast markings on top</a:t>
            </a:r>
          </a:p>
          <a:p>
            <a:r>
              <a:rPr lang="en-US" dirty="0"/>
              <a:t>They show up on camera.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B1AE5-C3C6-6C41-88F2-016EE0E5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66" y="689316"/>
            <a:ext cx="5636433" cy="2638083"/>
          </a:xfrm>
          <a:prstGeom prst="rect">
            <a:avLst/>
          </a:prstGeom>
        </p:spPr>
      </p:pic>
      <p:pic>
        <p:nvPicPr>
          <p:cNvPr id="5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EB70CE44-AB3E-A04C-AFDF-350D367B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0" y="3786981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0 uF 35V Through Hole Electrolytic Capacitor">
            <a:extLst>
              <a:ext uri="{FF2B5EF4-FFF2-40B4-BE49-F238E27FC236}">
                <a16:creationId xmlns:a16="http://schemas.microsoft.com/office/drawing/2014/main" id="{371F41FC-6343-C645-885A-B35B4BCF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33273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8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M(</a:t>
            </a:r>
            <a:r>
              <a:rPr lang="en-US" dirty="0" err="1"/>
              <a:t>anual</a:t>
            </a:r>
            <a:r>
              <a:rPr lang="en-US" dirty="0"/>
              <a:t>)OI for 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35047" y="1256535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62447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67043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4157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2C64-A427-3544-B24A-C5B0465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Soldering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505F5-7463-9843-B031-FC30D919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546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Automated through-hole soldering</a:t>
            </a:r>
          </a:p>
          <a:p>
            <a:r>
              <a:rPr lang="en-US" dirty="0"/>
              <a:t>A pool of molten solder is pumped into a wave</a:t>
            </a:r>
          </a:p>
          <a:p>
            <a:r>
              <a:rPr lang="en-US" dirty="0"/>
              <a:t>The boards slide over the top</a:t>
            </a:r>
          </a:p>
          <a:p>
            <a:r>
              <a:rPr lang="en-US" dirty="0"/>
              <a:t>Solder wicks up around pins</a:t>
            </a:r>
          </a:p>
          <a:p>
            <a:r>
              <a:rPr lang="en-US" dirty="0"/>
              <a:t>SMD is possible too, but you have to glue the parts to the board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8C983D-A3B4-5B40-B490-7AA993F8B5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wave soldering">
            <a:extLst>
              <a:ext uri="{FF2B5EF4-FFF2-40B4-BE49-F238E27FC236}">
                <a16:creationId xmlns:a16="http://schemas.microsoft.com/office/drawing/2014/main" id="{202CE151-83BC-A54D-8510-9BAEA27A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57874"/>
            <a:ext cx="7035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ave soldering">
            <a:extLst>
              <a:ext uri="{FF2B5EF4-FFF2-40B4-BE49-F238E27FC236}">
                <a16:creationId xmlns:a16="http://schemas.microsoft.com/office/drawing/2014/main" id="{B8492227-83A9-2241-A73E-F230AB448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98369"/>
            <a:ext cx="5853953" cy="34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2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C874-66F3-B844-9640-B77F7EB6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4074-7FA1-1349-874C-49235DF79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r>
              <a:rPr lang="en-US" dirty="0"/>
              <a:t>Good source for stencils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www.oshstencils.com</a:t>
            </a:r>
            <a:r>
              <a:rPr lang="en-US" dirty="0"/>
              <a:t>/</a:t>
            </a:r>
          </a:p>
          <a:p>
            <a:r>
              <a:rPr lang="en-US" dirty="0"/>
              <a:t>Solder Paste</a:t>
            </a:r>
          </a:p>
          <a:p>
            <a:pPr lvl="1"/>
            <a:r>
              <a:rPr lang="en-US" dirty="0"/>
              <a:t>Lead solder is much easier to work with (</a:t>
            </a:r>
            <a:r>
              <a:rPr lang="en-US" dirty="0">
                <a:hlinkClick r:id="rId2"/>
              </a:rPr>
              <a:t>https://www.oshstencils.com/</a:t>
            </a:r>
            <a:r>
              <a:rPr lang="en-US" dirty="0"/>
              <a:t> sells it in small quantities)</a:t>
            </a:r>
          </a:p>
          <a:p>
            <a:pPr lvl="1"/>
            <a:r>
              <a:rPr lang="en-US" dirty="0"/>
              <a:t>Apply solder paste in one pass (ignore the internet, this is critical for fine-pitch parts)</a:t>
            </a:r>
          </a:p>
          <a:p>
            <a:pPr lvl="1"/>
            <a:r>
              <a:rPr lang="en-US" dirty="0"/>
              <a:t>Get some chem wipes and rubbing alcohol to clean up.</a:t>
            </a:r>
          </a:p>
          <a:p>
            <a:pPr lvl="1"/>
            <a:r>
              <a:rPr lang="en-US" dirty="0"/>
              <a:t>When in doubt, redo it.</a:t>
            </a:r>
          </a:p>
          <a:p>
            <a:pPr lvl="1"/>
            <a:r>
              <a:rPr lang="en-US" dirty="0"/>
              <a:t>Put down newspaper, wear gloves.</a:t>
            </a:r>
          </a:p>
          <a:p>
            <a:r>
              <a:rPr lang="en-US" dirty="0"/>
              <a:t>Reflowing</a:t>
            </a:r>
          </a:p>
          <a:p>
            <a:pPr lvl="1"/>
            <a:r>
              <a:rPr lang="en-US" dirty="0"/>
              <a:t>Lots of at-home techniques (hot plates, clothes irons, toaster ovens, etc.)</a:t>
            </a:r>
          </a:p>
          <a:p>
            <a:pPr lvl="1"/>
            <a:r>
              <a:rPr lang="en-US" dirty="0"/>
              <a:t>I find the hot air (paint stripper -- cheap) gun works best.  We used to do this in class.</a:t>
            </a:r>
          </a:p>
          <a:p>
            <a:pPr lvl="1"/>
            <a:r>
              <a:rPr lang="en-US" dirty="0"/>
              <a:t>Lead solder melts at lower temp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0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C4630-2DE0-2048-A2F7-70FCA9068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Tape Out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59F64-F2B3-0B40-AFDA-009B172FD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AD15C1-3EE2-D642-9DFD-47A39F46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Steps for Manufacturing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35883-58F8-4E41-823D-F7D28715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your board another thorough check</a:t>
            </a:r>
          </a:p>
          <a:p>
            <a:r>
              <a:rPr lang="en-US" dirty="0"/>
              <a:t>Submit once more for human review</a:t>
            </a:r>
          </a:p>
          <a:p>
            <a:r>
              <a:rPr lang="en-US" dirty="0"/>
              <a:t>Once approved, you are done with your board.</a:t>
            </a:r>
          </a:p>
          <a:p>
            <a:r>
              <a:rPr lang="en-US" dirty="0"/>
              <a:t>I’ll order them and we will ship them to you.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3B203-D740-134F-A598-B69C9ACC4E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12721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F46-7471-9C49-BEF3-3FFDD87B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assemble the board yourself…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C3F340-F1BA-B540-9427-9F6F711C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 will order what you need</a:t>
            </a:r>
          </a:p>
          <a:p>
            <a:pPr lvl="1"/>
            <a:r>
              <a:rPr lang="en-US" dirty="0"/>
              <a:t>Parts</a:t>
            </a:r>
          </a:p>
          <a:p>
            <a:pPr lvl="1"/>
            <a:r>
              <a:rPr lang="en-US" dirty="0"/>
              <a:t>A stencil</a:t>
            </a:r>
          </a:p>
          <a:p>
            <a:r>
              <a:rPr lang="en-US" dirty="0"/>
              <a:t>It’s pretty advanced soldering</a:t>
            </a:r>
          </a:p>
          <a:p>
            <a:r>
              <a:rPr lang="en-US" dirty="0"/>
              <a:t>I also have some older-model remote boards you can have</a:t>
            </a:r>
          </a:p>
          <a:p>
            <a:pPr lvl="1"/>
            <a:r>
              <a:rPr lang="en-US" dirty="0"/>
              <a:t>They basically work fine, but are not perfect (e.g., there is no power switch)</a:t>
            </a:r>
          </a:p>
          <a:p>
            <a:pPr lvl="1"/>
            <a:r>
              <a:rPr lang="en-US" dirty="0"/>
              <a:t>You’d need to buy the gimbals (</a:t>
            </a:r>
            <a:r>
              <a:rPr lang="en-US" dirty="0">
                <a:hlinkClick r:id="rId2"/>
              </a:rPr>
              <a:t>https://www.amazon.com/FrSky-Hall-Sensor-gimbal-Taranis/dp/B06Y4YZ958</a:t>
            </a:r>
            <a:r>
              <a:rPr lang="en-US" dirty="0"/>
              <a:t>) (~$25 and out of stock)</a:t>
            </a:r>
          </a:p>
          <a:p>
            <a:pPr lvl="1"/>
            <a:r>
              <a:rPr lang="en-US" dirty="0"/>
              <a:t>And the display (</a:t>
            </a:r>
            <a:r>
              <a:rPr lang="en-US" dirty="0">
                <a:hlinkClick r:id="rId3"/>
              </a:rPr>
              <a:t>https://www.sparkfun.com/products/16397</a:t>
            </a:r>
            <a:r>
              <a:rPr lang="en-US" dirty="0"/>
              <a:t>) ($20)</a:t>
            </a:r>
          </a:p>
          <a:p>
            <a:r>
              <a:rPr lang="en-US" dirty="0"/>
              <a:t>You’ll need one of these to flash the bootloader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learn.sparkfun.com</a:t>
            </a:r>
            <a:r>
              <a:rPr lang="en-US" dirty="0"/>
              <a:t>/tutorials/pocket-</a:t>
            </a:r>
            <a:r>
              <a:rPr lang="en-US" dirty="0" err="1"/>
              <a:t>avr</a:t>
            </a:r>
            <a:r>
              <a:rPr lang="en-US" dirty="0"/>
              <a:t>-programmer-hookup-guide/all</a:t>
            </a:r>
          </a:p>
          <a:p>
            <a:r>
              <a:rPr lang="en-US" dirty="0"/>
              <a:t>Alternately, you can assemble your quadcopter next year during class</a:t>
            </a:r>
          </a:p>
          <a:p>
            <a:pPr lvl="1"/>
            <a:r>
              <a:rPr lang="en-US" dirty="0"/>
              <a:t>You’d basically join the class for probably 2 weeks total.</a:t>
            </a:r>
          </a:p>
          <a:p>
            <a:r>
              <a:rPr lang="en-US" dirty="0"/>
              <a:t>I looked into letting you keep the current boards – it’s too expensive</a:t>
            </a:r>
          </a:p>
          <a:p>
            <a:pPr lvl="1"/>
            <a:r>
              <a:rPr lang="en-US" dirty="0"/>
              <a:t>The boards are ~$50 each.</a:t>
            </a:r>
          </a:p>
        </p:txBody>
      </p:sp>
    </p:spTree>
    <p:extLst>
      <p:ext uri="{BB962C8B-B14F-4D97-AF65-F5344CB8AC3E}">
        <p14:creationId xmlns:p14="http://schemas.microsoft.com/office/powerpoint/2010/main" val="126416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Ordering Boards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6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4039802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2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7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328284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101379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298246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7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9542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4453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041-9246-C142-A211-41CD2CA9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Squeegee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28E62-6628-CF41-B25C-19F687AC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Paste is applied with a solder paste printer</a:t>
            </a:r>
          </a:p>
          <a:p>
            <a:r>
              <a:rPr lang="en-US" dirty="0"/>
              <a:t>Automatic Optical Inspection (AOI) checks application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B6D2E0-9CC6-BA4D-8E42-06463E7A157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96550"/>
            <a:ext cx="5334000" cy="28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Squeegee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Manual Optical Inspection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434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SMD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and Place machines place parts</a:t>
            </a:r>
          </a:p>
          <a:p>
            <a:r>
              <a:rPr lang="en-US" dirty="0"/>
              <a:t>1000s of parts per minute</a:t>
            </a:r>
          </a:p>
          <a:p>
            <a:r>
              <a:rPr lang="en-US" dirty="0"/>
              <a:t>Parts feed from spools (e.g., 5000 resistors)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73B1-B2A0-6442-B9A0-0DB306C4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0553" y="12599769"/>
            <a:ext cx="61595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0962-C887-9941-8C67-A6723E7B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357" y="11979423"/>
            <a:ext cx="90932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8397" y="7897177"/>
            <a:ext cx="7747000" cy="6108700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4EBD1CD3-AAA8-C145-9642-4DC5C869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74" y="11160284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 uF 35V Through Hole Electrolytic Capacitor">
            <a:extLst>
              <a:ext uri="{FF2B5EF4-FFF2-40B4-BE49-F238E27FC236}">
                <a16:creationId xmlns:a16="http://schemas.microsoft.com/office/drawing/2014/main" id="{9FB6CC0E-A97C-794F-A99D-8A01476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6" y="93295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eader Cheaters - News - SparkFun Electronics">
            <a:extLst>
              <a:ext uri="{FF2B5EF4-FFF2-40B4-BE49-F238E27FC236}">
                <a16:creationId xmlns:a16="http://schemas.microsoft.com/office/drawing/2014/main" id="{790FAA72-9CDF-1D44-A41C-6D36A70A8389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86" y="1524000"/>
            <a:ext cx="44972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High Precision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Fine-pitch parts (CPUs, MCUs, IMUs, etc.) very precise alignment</a:t>
            </a:r>
          </a:p>
          <a:p>
            <a:r>
              <a:rPr lang="en-US" dirty="0"/>
              <a:t>PnP machines optically align parts</a:t>
            </a:r>
          </a:p>
          <a:p>
            <a:r>
              <a:rPr lang="en-US" dirty="0"/>
              <a:t>So, parts have pin 1 markers on the bottom</a:t>
            </a:r>
          </a:p>
        </p:txBody>
      </p:sp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D02CF-FE7D-9C46-BB4E-A2021E12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289" y="30451"/>
            <a:ext cx="4184073" cy="3243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D3123-109A-0E41-73BD-3F606817A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2" y="3372412"/>
            <a:ext cx="3979985" cy="306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4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40929</TotalTime>
  <Words>909</Words>
  <Application>Microsoft Macintosh PowerPoint</Application>
  <PresentationFormat>Widescreen</PresentationFormat>
  <Paragraphs>136</Paragraphs>
  <Slides>29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Myriad Pro</vt:lpstr>
      <vt:lpstr>Myriad Pro Semibold</vt:lpstr>
      <vt:lpstr>Office Theme</vt:lpstr>
      <vt:lpstr>PCB Assembly </vt:lpstr>
      <vt:lpstr>The PCB Assembly Process</vt:lpstr>
      <vt:lpstr>Align Stencil</vt:lpstr>
      <vt:lpstr>Solder Squeegees</vt:lpstr>
      <vt:lpstr>Commercial Squeegee</vt:lpstr>
      <vt:lpstr>Manual Squeegee</vt:lpstr>
      <vt:lpstr>Manual Optical Inspection</vt:lpstr>
      <vt:lpstr>Part Placement: SMD </vt:lpstr>
      <vt:lpstr>Part Placement: High Precision </vt:lpstr>
      <vt:lpstr>Automatic Optical Inspection (AOI) for Part Placement</vt:lpstr>
      <vt:lpstr>M(anual)OI for Part Placement</vt:lpstr>
      <vt:lpstr>Reflow Soldering</vt:lpstr>
      <vt:lpstr>Reflow Video</vt:lpstr>
      <vt:lpstr>Reflow Soldering Results</vt:lpstr>
      <vt:lpstr>Wave Soldering</vt:lpstr>
      <vt:lpstr>Solder Joints</vt:lpstr>
      <vt:lpstr>Tips for Assembly</vt:lpstr>
      <vt:lpstr>Board Tape Out</vt:lpstr>
      <vt:lpstr>Final Steps for Manufacturing</vt:lpstr>
      <vt:lpstr>If you want to assemble the board yourself…</vt:lpstr>
      <vt:lpstr>Ordering Boards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58</cp:revision>
  <cp:lastPrinted>2017-05-11T20:43:55Z</cp:lastPrinted>
  <dcterms:created xsi:type="dcterms:W3CDTF">2019-07-17T06:14:48Z</dcterms:created>
  <dcterms:modified xsi:type="dcterms:W3CDTF">2023-10-09T05:36:06Z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